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Roboto"/>
      <p:regular r:id="rId25"/>
      <p:bold r:id="rId26"/>
      <p:italic r:id="rId27"/>
      <p:boldItalic r:id="rId28"/>
    </p:embeddedFont>
    <p:embeddedFont>
      <p:font typeface="Nunito"/>
      <p:regular r:id="rId29"/>
      <p:bold r:id="rId30"/>
      <p:italic r:id="rId31"/>
      <p:boldItalic r:id="rId32"/>
    </p:embeddedFont>
    <p:embeddedFont>
      <p:font typeface="Maven Pro"/>
      <p:regular r:id="rId33"/>
      <p:bold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italic.fntdata"/><Relationship Id="rId30" Type="http://schemas.openxmlformats.org/officeDocument/2006/relationships/font" Target="fonts/Nunito-bold.fntdata"/><Relationship Id="rId11" Type="http://schemas.openxmlformats.org/officeDocument/2006/relationships/slide" Target="slides/slide6.xml"/><Relationship Id="rId33" Type="http://schemas.openxmlformats.org/officeDocument/2006/relationships/font" Target="fonts/MavenPro-regular.fntdata"/><Relationship Id="rId10" Type="http://schemas.openxmlformats.org/officeDocument/2006/relationships/slide" Target="slides/slide5.xml"/><Relationship Id="rId32" Type="http://schemas.openxmlformats.org/officeDocument/2006/relationships/font" Target="fonts/Nunito-boldItalic.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MavenPro-bold.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13bafe15fe7_0_5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13bafe15fe7_0_5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13bafe15fe7_0_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13bafe15fe7_0_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13bafe15fe7_0_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13bafe15fe7_0_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13bafe15fe7_0_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13bafe15fe7_0_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13bafe15fe7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13bafe15fe7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13bafe15fe7_0_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13bafe15fe7_0_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13bafe15fe7_0_6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13bafe15fe7_0_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13bafe15fe7_0_6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13bafe15fe7_0_6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13bafe15fe7_0_6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13bafe15fe7_0_6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13bafe15fe7_0_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13bafe15fe7_0_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3bafe15fe7_0_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3bafe15fe7_0_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13bafe15fe7_0_5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13bafe15fe7_0_5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3bafe15fe7_0_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3bafe15fe7_0_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3bafe15fe7_0_5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3bafe15fe7_0_5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3bafe15fe7_0_5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3bafe15fe7_0_5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13bafe15fe7_0_5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13bafe15fe7_0_5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13bafe15fe7_0_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13bafe15fe7_0_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13bafe15fe7_0_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13bafe15fe7_0_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eips.ethereum.org/core" TargetMode="External"/><Relationship Id="rId4" Type="http://schemas.openxmlformats.org/officeDocument/2006/relationships/hyperlink" Target="https://eips.ethereum.org/networking" TargetMode="External"/><Relationship Id="rId5" Type="http://schemas.openxmlformats.org/officeDocument/2006/relationships/hyperlink" Target="https://eips.ethereum.org/interface" TargetMode="External"/><Relationship Id="rId6" Type="http://schemas.openxmlformats.org/officeDocument/2006/relationships/hyperlink" Target="https://eips.ethereum.org/erc" TargetMode="External"/><Relationship Id="rId7" Type="http://schemas.openxmlformats.org/officeDocument/2006/relationships/hyperlink" Target="https://eips.ethereum.org/meta" TargetMode="External"/><Relationship Id="rId8" Type="http://schemas.openxmlformats.org/officeDocument/2006/relationships/hyperlink" Target="https://eips.ethereum.org/informationa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4000"/>
              <a:t>Lesson 12</a:t>
            </a:r>
            <a:endParaRPr sz="4000"/>
          </a:p>
        </p:txBody>
      </p:sp>
      <p:sp>
        <p:nvSpPr>
          <p:cNvPr id="278" name="Google Shape;278;p13"/>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500"/>
              <a:t>Hardhat ERC20s</a:t>
            </a:r>
            <a:endParaRPr sz="2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22"/>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Buat direktorinya</a:t>
            </a:r>
            <a:endParaRPr/>
          </a:p>
        </p:txBody>
      </p:sp>
      <p:pic>
        <p:nvPicPr>
          <p:cNvPr id="332" name="Google Shape;332;p22"/>
          <p:cNvPicPr preferRelativeResize="0"/>
          <p:nvPr/>
        </p:nvPicPr>
        <p:blipFill>
          <a:blip r:embed="rId3">
            <a:alphaModFix/>
          </a:blip>
          <a:stretch>
            <a:fillRect/>
          </a:stretch>
        </p:blipFill>
        <p:spPr>
          <a:xfrm>
            <a:off x="1263325" y="1597875"/>
            <a:ext cx="7030502" cy="34233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2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Baut Hardhat baru</a:t>
            </a:r>
            <a:endParaRPr/>
          </a:p>
        </p:txBody>
      </p:sp>
      <p:pic>
        <p:nvPicPr>
          <p:cNvPr id="338" name="Google Shape;338;p23"/>
          <p:cNvPicPr preferRelativeResize="0"/>
          <p:nvPr/>
        </p:nvPicPr>
        <p:blipFill>
          <a:blip r:embed="rId3">
            <a:alphaModFix/>
          </a:blip>
          <a:stretch>
            <a:fillRect/>
          </a:stretch>
        </p:blipFill>
        <p:spPr>
          <a:xfrm>
            <a:off x="1938313" y="1597875"/>
            <a:ext cx="5761469" cy="32408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2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Buat Hardhat kosong</a:t>
            </a:r>
            <a:endParaRPr/>
          </a:p>
        </p:txBody>
      </p:sp>
      <p:pic>
        <p:nvPicPr>
          <p:cNvPr id="344" name="Google Shape;344;p24"/>
          <p:cNvPicPr preferRelativeResize="0"/>
          <p:nvPr/>
        </p:nvPicPr>
        <p:blipFill>
          <a:blip r:embed="rId3">
            <a:alphaModFix/>
          </a:blip>
          <a:stretch>
            <a:fillRect/>
          </a:stretch>
        </p:blipFill>
        <p:spPr>
          <a:xfrm>
            <a:off x="1691263" y="1597875"/>
            <a:ext cx="5761469" cy="32408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2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Update Solidty</a:t>
            </a:r>
            <a:endParaRPr/>
          </a:p>
        </p:txBody>
      </p:sp>
      <p:pic>
        <p:nvPicPr>
          <p:cNvPr id="350" name="Google Shape;350;p25"/>
          <p:cNvPicPr preferRelativeResize="0"/>
          <p:nvPr/>
        </p:nvPicPr>
        <p:blipFill>
          <a:blip r:embed="rId3">
            <a:alphaModFix/>
          </a:blip>
          <a:stretch>
            <a:fillRect/>
          </a:stretch>
        </p:blipFill>
        <p:spPr>
          <a:xfrm>
            <a:off x="1691263" y="1597875"/>
            <a:ext cx="5761469" cy="32408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26"/>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Buat file baru dengan akhiran .sol, lalu buat code sesuai dari code yang di sertakan. </a:t>
            </a:r>
            <a:endParaRPr/>
          </a:p>
        </p:txBody>
      </p:sp>
      <p:pic>
        <p:nvPicPr>
          <p:cNvPr id="356" name="Google Shape;356;p26"/>
          <p:cNvPicPr preferRelativeResize="0"/>
          <p:nvPr/>
        </p:nvPicPr>
        <p:blipFill>
          <a:blip r:embed="rId3">
            <a:alphaModFix/>
          </a:blip>
          <a:stretch>
            <a:fillRect/>
          </a:stretch>
        </p:blipFill>
        <p:spPr>
          <a:xfrm>
            <a:off x="1691263" y="1597875"/>
            <a:ext cx="5761469" cy="32408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27"/>
          <p:cNvSpPr txBox="1"/>
          <p:nvPr>
            <p:ph type="title"/>
          </p:nvPr>
        </p:nvSpPr>
        <p:spPr>
          <a:xfrm>
            <a:off x="1303800" y="2072100"/>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Creating an ERC20 token with Openzeppelin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2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Buka we Openzeppelin</a:t>
            </a:r>
            <a:endParaRPr/>
          </a:p>
        </p:txBody>
      </p:sp>
      <p:pic>
        <p:nvPicPr>
          <p:cNvPr id="367" name="Google Shape;367;p28"/>
          <p:cNvPicPr preferRelativeResize="0"/>
          <p:nvPr/>
        </p:nvPicPr>
        <p:blipFill>
          <a:blip r:embed="rId3">
            <a:alphaModFix/>
          </a:blip>
          <a:stretch>
            <a:fillRect/>
          </a:stretch>
        </p:blipFill>
        <p:spPr>
          <a:xfrm>
            <a:off x="1691263" y="1597875"/>
            <a:ext cx="5761469" cy="324082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29"/>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Buka bagian contract, disini kita bisa mengambil bermacam code yang bisa digunakan untuk membuat token. </a:t>
            </a:r>
            <a:endParaRPr/>
          </a:p>
        </p:txBody>
      </p:sp>
      <p:pic>
        <p:nvPicPr>
          <p:cNvPr id="373" name="Google Shape;373;p29"/>
          <p:cNvPicPr preferRelativeResize="0"/>
          <p:nvPr/>
        </p:nvPicPr>
        <p:blipFill>
          <a:blip r:embed="rId3">
            <a:alphaModFix/>
          </a:blip>
          <a:stretch>
            <a:fillRect/>
          </a:stretch>
        </p:blipFill>
        <p:spPr>
          <a:xfrm>
            <a:off x="1691275" y="1884950"/>
            <a:ext cx="5761450" cy="295374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30"/>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Masukkan Openzeppelin paket kedalam codingan</a:t>
            </a:r>
            <a:endParaRPr/>
          </a:p>
        </p:txBody>
      </p:sp>
      <p:pic>
        <p:nvPicPr>
          <p:cNvPr id="379" name="Google Shape;379;p30"/>
          <p:cNvPicPr preferRelativeResize="0"/>
          <p:nvPr/>
        </p:nvPicPr>
        <p:blipFill>
          <a:blip r:embed="rId3">
            <a:alphaModFix/>
          </a:blip>
          <a:stretch>
            <a:fillRect/>
          </a:stretch>
        </p:blipFill>
        <p:spPr>
          <a:xfrm>
            <a:off x="1938313" y="1597875"/>
            <a:ext cx="5761469" cy="32408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31"/>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Masukkan Code untuk memasukkan Openzeppelin token</a:t>
            </a:r>
            <a:endParaRPr/>
          </a:p>
        </p:txBody>
      </p:sp>
      <p:pic>
        <p:nvPicPr>
          <p:cNvPr id="385" name="Google Shape;385;p31"/>
          <p:cNvPicPr preferRelativeResize="0"/>
          <p:nvPr/>
        </p:nvPicPr>
        <p:blipFill>
          <a:blip r:embed="rId3">
            <a:alphaModFix/>
          </a:blip>
          <a:stretch>
            <a:fillRect/>
          </a:stretch>
        </p:blipFill>
        <p:spPr>
          <a:xfrm>
            <a:off x="1691263" y="1597875"/>
            <a:ext cx="5761469" cy="32408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Apa itu ERC dan EIP</a:t>
            </a:r>
            <a:endParaRPr/>
          </a:p>
        </p:txBody>
      </p:sp>
      <p:sp>
        <p:nvSpPr>
          <p:cNvPr id="284" name="Google Shape;284;p1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Proposal Peningkatan Ethereum (EIP) menjelaskan standar untuk platform Ethereum, termasuk spesifikasi protokol inti, API klien, dan standar kontrak.</a:t>
            </a:r>
            <a:endParaRPr/>
          </a:p>
          <a:p>
            <a:pPr indent="0" lvl="0" marL="0" rtl="0" algn="l">
              <a:spcBef>
                <a:spcPts val="1200"/>
              </a:spcBef>
              <a:spcAft>
                <a:spcPts val="1200"/>
              </a:spcAft>
              <a:buNone/>
            </a:pPr>
            <a:r>
              <a:t/>
            </a:r>
            <a:endParaRPr/>
          </a:p>
        </p:txBody>
      </p:sp>
      <p:pic>
        <p:nvPicPr>
          <p:cNvPr id="285" name="Google Shape;285;p14"/>
          <p:cNvPicPr preferRelativeResize="0"/>
          <p:nvPr/>
        </p:nvPicPr>
        <p:blipFill>
          <a:blip r:embed="rId3">
            <a:alphaModFix/>
          </a:blip>
          <a:stretch>
            <a:fillRect/>
          </a:stretch>
        </p:blipFill>
        <p:spPr>
          <a:xfrm>
            <a:off x="1353550" y="2571750"/>
            <a:ext cx="3579398" cy="20134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1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EIP Status Terms</a:t>
            </a:r>
            <a:endParaRPr/>
          </a:p>
        </p:txBody>
      </p:sp>
      <p:sp>
        <p:nvSpPr>
          <p:cNvPr id="291" name="Google Shape;291;p15"/>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fontScale="70000" lnSpcReduction="20000"/>
          </a:bodyPr>
          <a:lstStyle/>
          <a:p>
            <a:pPr indent="-281940" lvl="0" marL="749300" rtl="0" algn="l">
              <a:spcBef>
                <a:spcPts val="0"/>
              </a:spcBef>
              <a:spcAft>
                <a:spcPts val="0"/>
              </a:spcAft>
              <a:buClr>
                <a:srgbClr val="111111"/>
              </a:buClr>
              <a:buSzPct val="100000"/>
              <a:buFont typeface="Roboto"/>
              <a:buChar char="●"/>
            </a:pPr>
            <a:r>
              <a:rPr b="1" lang="en" sz="1200">
                <a:solidFill>
                  <a:srgbClr val="111111"/>
                </a:solidFill>
                <a:highlight>
                  <a:srgbClr val="FDFDFD"/>
                </a:highlight>
                <a:latin typeface="Roboto"/>
                <a:ea typeface="Roboto"/>
                <a:cs typeface="Roboto"/>
                <a:sym typeface="Roboto"/>
              </a:rPr>
              <a:t>Idea</a:t>
            </a:r>
            <a:r>
              <a:rPr lang="en" sz="1200">
                <a:solidFill>
                  <a:srgbClr val="111111"/>
                </a:solidFill>
                <a:highlight>
                  <a:srgbClr val="FDFDFD"/>
                </a:highlight>
                <a:latin typeface="Roboto"/>
                <a:ea typeface="Roboto"/>
                <a:cs typeface="Roboto"/>
                <a:sym typeface="Roboto"/>
              </a:rPr>
              <a:t> - An idea that is pre-draft. This is not tracked within the EIP Repository.</a:t>
            </a:r>
            <a:endParaRPr sz="1200">
              <a:solidFill>
                <a:srgbClr val="111111"/>
              </a:solidFill>
              <a:highlight>
                <a:srgbClr val="FDFDFD"/>
              </a:highlight>
              <a:latin typeface="Roboto"/>
              <a:ea typeface="Roboto"/>
              <a:cs typeface="Roboto"/>
              <a:sym typeface="Roboto"/>
            </a:endParaRPr>
          </a:p>
          <a:p>
            <a:pPr indent="-281940" lvl="0" marL="749300" rtl="0" algn="l">
              <a:spcBef>
                <a:spcPts val="0"/>
              </a:spcBef>
              <a:spcAft>
                <a:spcPts val="0"/>
              </a:spcAft>
              <a:buClr>
                <a:srgbClr val="111111"/>
              </a:buClr>
              <a:buSzPct val="100000"/>
              <a:buFont typeface="Roboto"/>
              <a:buChar char="●"/>
            </a:pPr>
            <a:r>
              <a:rPr b="1" lang="en" sz="1200">
                <a:solidFill>
                  <a:srgbClr val="111111"/>
                </a:solidFill>
                <a:highlight>
                  <a:srgbClr val="FDFDFD"/>
                </a:highlight>
                <a:latin typeface="Roboto"/>
                <a:ea typeface="Roboto"/>
                <a:cs typeface="Roboto"/>
                <a:sym typeface="Roboto"/>
              </a:rPr>
              <a:t>Draft</a:t>
            </a:r>
            <a:r>
              <a:rPr lang="en" sz="1200">
                <a:solidFill>
                  <a:srgbClr val="111111"/>
                </a:solidFill>
                <a:highlight>
                  <a:srgbClr val="FDFDFD"/>
                </a:highlight>
                <a:latin typeface="Roboto"/>
                <a:ea typeface="Roboto"/>
                <a:cs typeface="Roboto"/>
                <a:sym typeface="Roboto"/>
              </a:rPr>
              <a:t> - The first formally tracked stage of an EIP in development. An EIP is merged by an EIP Editor into the EIP repository when properly formatted.</a:t>
            </a:r>
            <a:endParaRPr sz="1200">
              <a:solidFill>
                <a:srgbClr val="111111"/>
              </a:solidFill>
              <a:highlight>
                <a:srgbClr val="FDFDFD"/>
              </a:highlight>
              <a:latin typeface="Roboto"/>
              <a:ea typeface="Roboto"/>
              <a:cs typeface="Roboto"/>
              <a:sym typeface="Roboto"/>
            </a:endParaRPr>
          </a:p>
          <a:p>
            <a:pPr indent="-281940" lvl="0" marL="749300" rtl="0" algn="l">
              <a:spcBef>
                <a:spcPts val="0"/>
              </a:spcBef>
              <a:spcAft>
                <a:spcPts val="0"/>
              </a:spcAft>
              <a:buClr>
                <a:srgbClr val="111111"/>
              </a:buClr>
              <a:buSzPct val="100000"/>
              <a:buFont typeface="Roboto"/>
              <a:buChar char="●"/>
            </a:pPr>
            <a:r>
              <a:rPr b="1" lang="en" sz="1200">
                <a:solidFill>
                  <a:srgbClr val="111111"/>
                </a:solidFill>
                <a:highlight>
                  <a:srgbClr val="FDFDFD"/>
                </a:highlight>
                <a:latin typeface="Roboto"/>
                <a:ea typeface="Roboto"/>
                <a:cs typeface="Roboto"/>
                <a:sym typeface="Roboto"/>
              </a:rPr>
              <a:t>Review</a:t>
            </a:r>
            <a:r>
              <a:rPr lang="en" sz="1200">
                <a:solidFill>
                  <a:srgbClr val="111111"/>
                </a:solidFill>
                <a:highlight>
                  <a:srgbClr val="FDFDFD"/>
                </a:highlight>
                <a:latin typeface="Roboto"/>
                <a:ea typeface="Roboto"/>
                <a:cs typeface="Roboto"/>
                <a:sym typeface="Roboto"/>
              </a:rPr>
              <a:t> - An EIP Author marks an EIP as ready for and requesting Peer Review.</a:t>
            </a:r>
            <a:endParaRPr sz="1200">
              <a:solidFill>
                <a:srgbClr val="111111"/>
              </a:solidFill>
              <a:highlight>
                <a:srgbClr val="FDFDFD"/>
              </a:highlight>
              <a:latin typeface="Roboto"/>
              <a:ea typeface="Roboto"/>
              <a:cs typeface="Roboto"/>
              <a:sym typeface="Roboto"/>
            </a:endParaRPr>
          </a:p>
          <a:p>
            <a:pPr indent="-281940" lvl="0" marL="749300" rtl="0" algn="l">
              <a:spcBef>
                <a:spcPts val="0"/>
              </a:spcBef>
              <a:spcAft>
                <a:spcPts val="0"/>
              </a:spcAft>
              <a:buClr>
                <a:srgbClr val="111111"/>
              </a:buClr>
              <a:buSzPct val="100000"/>
              <a:buFont typeface="Roboto"/>
              <a:buChar char="●"/>
            </a:pPr>
            <a:r>
              <a:rPr b="1" lang="en" sz="1200">
                <a:solidFill>
                  <a:srgbClr val="111111"/>
                </a:solidFill>
                <a:highlight>
                  <a:srgbClr val="FDFDFD"/>
                </a:highlight>
                <a:latin typeface="Roboto"/>
                <a:ea typeface="Roboto"/>
                <a:cs typeface="Roboto"/>
                <a:sym typeface="Roboto"/>
              </a:rPr>
              <a:t>Last Call</a:t>
            </a:r>
            <a:r>
              <a:rPr lang="en" sz="1200">
                <a:solidFill>
                  <a:srgbClr val="111111"/>
                </a:solidFill>
                <a:highlight>
                  <a:srgbClr val="FDFDFD"/>
                </a:highlight>
                <a:latin typeface="Roboto"/>
                <a:ea typeface="Roboto"/>
                <a:cs typeface="Roboto"/>
                <a:sym typeface="Roboto"/>
              </a:rPr>
              <a:t> - This is the final review window for an EIP before moving to FINAL. An EIP editor will assign Last Call status and set a review end date (`last-call-deadline`), typically 14 days later. If this period results in necessary normative changes it will revert the EIP to Review.</a:t>
            </a:r>
            <a:endParaRPr sz="1200">
              <a:solidFill>
                <a:srgbClr val="111111"/>
              </a:solidFill>
              <a:highlight>
                <a:srgbClr val="FDFDFD"/>
              </a:highlight>
              <a:latin typeface="Roboto"/>
              <a:ea typeface="Roboto"/>
              <a:cs typeface="Roboto"/>
              <a:sym typeface="Roboto"/>
            </a:endParaRPr>
          </a:p>
          <a:p>
            <a:pPr indent="-281940" lvl="0" marL="749300" rtl="0" algn="l">
              <a:spcBef>
                <a:spcPts val="0"/>
              </a:spcBef>
              <a:spcAft>
                <a:spcPts val="0"/>
              </a:spcAft>
              <a:buClr>
                <a:srgbClr val="111111"/>
              </a:buClr>
              <a:buSzPct val="100000"/>
              <a:buFont typeface="Roboto"/>
              <a:buChar char="●"/>
            </a:pPr>
            <a:r>
              <a:rPr b="1" lang="en" sz="1200">
                <a:solidFill>
                  <a:srgbClr val="111111"/>
                </a:solidFill>
                <a:highlight>
                  <a:srgbClr val="FDFDFD"/>
                </a:highlight>
                <a:latin typeface="Roboto"/>
                <a:ea typeface="Roboto"/>
                <a:cs typeface="Roboto"/>
                <a:sym typeface="Roboto"/>
              </a:rPr>
              <a:t>Final</a:t>
            </a:r>
            <a:r>
              <a:rPr lang="en" sz="1200">
                <a:solidFill>
                  <a:srgbClr val="111111"/>
                </a:solidFill>
                <a:highlight>
                  <a:srgbClr val="FDFDFD"/>
                </a:highlight>
                <a:latin typeface="Roboto"/>
                <a:ea typeface="Roboto"/>
                <a:cs typeface="Roboto"/>
                <a:sym typeface="Roboto"/>
              </a:rPr>
              <a:t> - This EIP represents the final standard. A Final EIP exists in a state of finality and should only be updated to correct errata and add non-normative clarifications.</a:t>
            </a:r>
            <a:endParaRPr sz="1200">
              <a:solidFill>
                <a:srgbClr val="111111"/>
              </a:solidFill>
              <a:highlight>
                <a:srgbClr val="FDFDFD"/>
              </a:highlight>
              <a:latin typeface="Roboto"/>
              <a:ea typeface="Roboto"/>
              <a:cs typeface="Roboto"/>
              <a:sym typeface="Roboto"/>
            </a:endParaRPr>
          </a:p>
          <a:p>
            <a:pPr indent="-281940" lvl="0" marL="749300" rtl="0" algn="l">
              <a:spcBef>
                <a:spcPts val="0"/>
              </a:spcBef>
              <a:spcAft>
                <a:spcPts val="0"/>
              </a:spcAft>
              <a:buClr>
                <a:srgbClr val="111111"/>
              </a:buClr>
              <a:buSzPct val="100000"/>
              <a:buFont typeface="Roboto"/>
              <a:buChar char="●"/>
            </a:pPr>
            <a:r>
              <a:rPr b="1" lang="en" sz="1200">
                <a:solidFill>
                  <a:srgbClr val="111111"/>
                </a:solidFill>
                <a:highlight>
                  <a:srgbClr val="FDFDFD"/>
                </a:highlight>
                <a:latin typeface="Roboto"/>
                <a:ea typeface="Roboto"/>
                <a:cs typeface="Roboto"/>
                <a:sym typeface="Roboto"/>
              </a:rPr>
              <a:t>Stagnant</a:t>
            </a:r>
            <a:r>
              <a:rPr lang="en" sz="1200">
                <a:solidFill>
                  <a:srgbClr val="111111"/>
                </a:solidFill>
                <a:highlight>
                  <a:srgbClr val="FDFDFD"/>
                </a:highlight>
                <a:latin typeface="Roboto"/>
                <a:ea typeface="Roboto"/>
                <a:cs typeface="Roboto"/>
                <a:sym typeface="Roboto"/>
              </a:rPr>
              <a:t> - Any EIP in Draft or Review if inactive for a period of 6 months or greater is moved to Stagnant. An EIP may be resurrected from this state by Authors or EIP Editors through moving it back to Draft.</a:t>
            </a:r>
            <a:endParaRPr sz="1200">
              <a:solidFill>
                <a:srgbClr val="111111"/>
              </a:solidFill>
              <a:highlight>
                <a:srgbClr val="FDFDFD"/>
              </a:highlight>
              <a:latin typeface="Roboto"/>
              <a:ea typeface="Roboto"/>
              <a:cs typeface="Roboto"/>
              <a:sym typeface="Roboto"/>
            </a:endParaRPr>
          </a:p>
          <a:p>
            <a:pPr indent="-281940" lvl="0" marL="749300" rtl="0" algn="l">
              <a:spcBef>
                <a:spcPts val="0"/>
              </a:spcBef>
              <a:spcAft>
                <a:spcPts val="0"/>
              </a:spcAft>
              <a:buClr>
                <a:srgbClr val="111111"/>
              </a:buClr>
              <a:buSzPct val="100000"/>
              <a:buFont typeface="Roboto"/>
              <a:buChar char="●"/>
            </a:pPr>
            <a:r>
              <a:rPr b="1" lang="en" sz="1200">
                <a:solidFill>
                  <a:srgbClr val="111111"/>
                </a:solidFill>
                <a:highlight>
                  <a:srgbClr val="FDFDFD"/>
                </a:highlight>
                <a:latin typeface="Roboto"/>
                <a:ea typeface="Roboto"/>
                <a:cs typeface="Roboto"/>
                <a:sym typeface="Roboto"/>
              </a:rPr>
              <a:t>Withdrawn</a:t>
            </a:r>
            <a:r>
              <a:rPr lang="en" sz="1200">
                <a:solidFill>
                  <a:srgbClr val="111111"/>
                </a:solidFill>
                <a:highlight>
                  <a:srgbClr val="FDFDFD"/>
                </a:highlight>
                <a:latin typeface="Roboto"/>
                <a:ea typeface="Roboto"/>
                <a:cs typeface="Roboto"/>
                <a:sym typeface="Roboto"/>
              </a:rPr>
              <a:t> - The EIP Author(s) have withdrawn the proposed EIP. This state has finality and can no longer be resurrected using this EIP number. If the idea is pursued at later date it is considered a new proposal.</a:t>
            </a:r>
            <a:endParaRPr sz="1200">
              <a:solidFill>
                <a:srgbClr val="111111"/>
              </a:solidFill>
              <a:highlight>
                <a:srgbClr val="FDFDFD"/>
              </a:highlight>
              <a:latin typeface="Roboto"/>
              <a:ea typeface="Roboto"/>
              <a:cs typeface="Roboto"/>
              <a:sym typeface="Roboto"/>
            </a:endParaRPr>
          </a:p>
          <a:p>
            <a:pPr indent="-281940" lvl="0" marL="749300" rtl="0" algn="l">
              <a:spcBef>
                <a:spcPts val="0"/>
              </a:spcBef>
              <a:spcAft>
                <a:spcPts val="0"/>
              </a:spcAft>
              <a:buClr>
                <a:srgbClr val="111111"/>
              </a:buClr>
              <a:buSzPct val="100000"/>
              <a:buFont typeface="Roboto"/>
              <a:buChar char="●"/>
            </a:pPr>
            <a:r>
              <a:rPr b="1" lang="en" sz="1200">
                <a:solidFill>
                  <a:srgbClr val="111111"/>
                </a:solidFill>
                <a:highlight>
                  <a:srgbClr val="FDFDFD"/>
                </a:highlight>
                <a:latin typeface="Roboto"/>
                <a:ea typeface="Roboto"/>
                <a:cs typeface="Roboto"/>
                <a:sym typeface="Roboto"/>
              </a:rPr>
              <a:t>Living</a:t>
            </a:r>
            <a:r>
              <a:rPr lang="en" sz="1200">
                <a:solidFill>
                  <a:srgbClr val="111111"/>
                </a:solidFill>
                <a:highlight>
                  <a:srgbClr val="FDFDFD"/>
                </a:highlight>
                <a:latin typeface="Roboto"/>
                <a:ea typeface="Roboto"/>
                <a:cs typeface="Roboto"/>
                <a:sym typeface="Roboto"/>
              </a:rPr>
              <a:t> - A special status for EIPs that are designed to be continually updated and not reach a state of finality. This includes most notably EIP-1.</a:t>
            </a:r>
            <a:endParaRPr sz="1200">
              <a:solidFill>
                <a:srgbClr val="111111"/>
              </a:solidFill>
              <a:highlight>
                <a:srgbClr val="FDFDFD"/>
              </a:highlight>
              <a:latin typeface="Roboto"/>
              <a:ea typeface="Roboto"/>
              <a:cs typeface="Roboto"/>
              <a:sym typeface="Roboto"/>
            </a:endParaRPr>
          </a:p>
          <a:p>
            <a:pPr indent="0" lvl="0" marL="0" rtl="0" algn="l">
              <a:spcBef>
                <a:spcPts val="2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1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EIP Types</a:t>
            </a:r>
            <a:endParaRPr/>
          </a:p>
        </p:txBody>
      </p:sp>
      <p:sp>
        <p:nvSpPr>
          <p:cNvPr id="297" name="Google Shape;297;p16"/>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Clr>
                <a:srgbClr val="111111"/>
              </a:buClr>
              <a:buSzPts val="1300"/>
              <a:buChar char="●"/>
            </a:pPr>
            <a:r>
              <a:rPr lang="en">
                <a:solidFill>
                  <a:srgbClr val="111111"/>
                </a:solidFill>
                <a:highlight>
                  <a:srgbClr val="FFFFFF"/>
                </a:highlight>
                <a:latin typeface="Roboto"/>
                <a:ea typeface="Roboto"/>
                <a:cs typeface="Roboto"/>
                <a:sym typeface="Roboto"/>
              </a:rPr>
              <a:t>Standard Track (436)</a:t>
            </a:r>
            <a:endParaRPr>
              <a:solidFill>
                <a:srgbClr val="111111"/>
              </a:solidFill>
              <a:highlight>
                <a:srgbClr val="FFFFFF"/>
              </a:highlight>
              <a:latin typeface="Roboto"/>
              <a:ea typeface="Roboto"/>
              <a:cs typeface="Roboto"/>
              <a:sym typeface="Roboto"/>
            </a:endParaRPr>
          </a:p>
          <a:p>
            <a:pPr indent="-311150" lvl="0" marL="457200" rtl="0" algn="l">
              <a:spcBef>
                <a:spcPts val="0"/>
              </a:spcBef>
              <a:spcAft>
                <a:spcPts val="0"/>
              </a:spcAft>
              <a:buClr>
                <a:srgbClr val="111111"/>
              </a:buClr>
              <a:buSzPts val="1300"/>
              <a:buChar char="●"/>
            </a:pPr>
            <a:r>
              <a:rPr lang="en" sz="1200">
                <a:solidFill>
                  <a:srgbClr val="111111"/>
                </a:solidFill>
                <a:highlight>
                  <a:srgbClr val="FFFFFF"/>
                </a:highlight>
                <a:uFill>
                  <a:noFill/>
                </a:uFill>
                <a:latin typeface="Roboto"/>
                <a:ea typeface="Roboto"/>
                <a:cs typeface="Roboto"/>
                <a:sym typeface="Roboto"/>
                <a:hlinkClick r:id="rId3">
                  <a:extLst>
                    <a:ext uri="{A12FA001-AC4F-418D-AE19-62706E023703}">
                      <ahyp:hlinkClr val="tx"/>
                    </a:ext>
                  </a:extLst>
                </a:hlinkClick>
              </a:rPr>
              <a:t>Core</a:t>
            </a:r>
            <a:r>
              <a:rPr lang="en" sz="1200">
                <a:solidFill>
                  <a:srgbClr val="111111"/>
                </a:solidFill>
                <a:highlight>
                  <a:srgbClr val="FFFFFF"/>
                </a:highlight>
                <a:latin typeface="Roboto"/>
                <a:ea typeface="Roboto"/>
                <a:cs typeface="Roboto"/>
                <a:sym typeface="Roboto"/>
              </a:rPr>
              <a:t> (184)</a:t>
            </a:r>
            <a:endParaRPr sz="1200">
              <a:solidFill>
                <a:srgbClr val="111111"/>
              </a:solidFill>
              <a:highlight>
                <a:srgbClr val="FFFFFF"/>
              </a:highlight>
              <a:latin typeface="Roboto"/>
              <a:ea typeface="Roboto"/>
              <a:cs typeface="Roboto"/>
              <a:sym typeface="Roboto"/>
            </a:endParaRPr>
          </a:p>
          <a:p>
            <a:pPr indent="-311150" lvl="0" marL="457200" rtl="0" algn="l">
              <a:spcBef>
                <a:spcPts val="0"/>
              </a:spcBef>
              <a:spcAft>
                <a:spcPts val="0"/>
              </a:spcAft>
              <a:buClr>
                <a:srgbClr val="111111"/>
              </a:buClr>
              <a:buSzPts val="1300"/>
              <a:buChar char="●"/>
            </a:pPr>
            <a:r>
              <a:rPr lang="en" sz="1200">
                <a:solidFill>
                  <a:srgbClr val="111111"/>
                </a:solidFill>
                <a:highlight>
                  <a:srgbClr val="FFFFFF"/>
                </a:highlight>
                <a:uFill>
                  <a:noFill/>
                </a:uFill>
                <a:latin typeface="Roboto"/>
                <a:ea typeface="Roboto"/>
                <a:cs typeface="Roboto"/>
                <a:sym typeface="Roboto"/>
                <a:hlinkClick r:id="rId4">
                  <a:extLst>
                    <a:ext uri="{A12FA001-AC4F-418D-AE19-62706E023703}">
                      <ahyp:hlinkClr val="tx"/>
                    </a:ext>
                  </a:extLst>
                </a:hlinkClick>
              </a:rPr>
              <a:t>Networking</a:t>
            </a:r>
            <a:r>
              <a:rPr lang="en" sz="1200">
                <a:solidFill>
                  <a:srgbClr val="111111"/>
                </a:solidFill>
                <a:highlight>
                  <a:srgbClr val="FFFFFF"/>
                </a:highlight>
                <a:latin typeface="Roboto"/>
                <a:ea typeface="Roboto"/>
                <a:cs typeface="Roboto"/>
                <a:sym typeface="Roboto"/>
              </a:rPr>
              <a:t> (13)</a:t>
            </a:r>
            <a:endParaRPr sz="1200">
              <a:solidFill>
                <a:srgbClr val="111111"/>
              </a:solidFill>
              <a:highlight>
                <a:srgbClr val="FFFFFF"/>
              </a:highlight>
              <a:latin typeface="Roboto"/>
              <a:ea typeface="Roboto"/>
              <a:cs typeface="Roboto"/>
              <a:sym typeface="Roboto"/>
            </a:endParaRPr>
          </a:p>
          <a:p>
            <a:pPr indent="-311150" lvl="0" marL="457200" rtl="0" algn="l">
              <a:spcBef>
                <a:spcPts val="0"/>
              </a:spcBef>
              <a:spcAft>
                <a:spcPts val="0"/>
              </a:spcAft>
              <a:buClr>
                <a:srgbClr val="111111"/>
              </a:buClr>
              <a:buSzPts val="1300"/>
              <a:buChar char="●"/>
            </a:pPr>
            <a:r>
              <a:rPr lang="en" sz="1200">
                <a:solidFill>
                  <a:srgbClr val="111111"/>
                </a:solidFill>
                <a:highlight>
                  <a:srgbClr val="FFFFFF"/>
                </a:highlight>
                <a:uFill>
                  <a:noFill/>
                </a:uFill>
                <a:latin typeface="Roboto"/>
                <a:ea typeface="Roboto"/>
                <a:cs typeface="Roboto"/>
                <a:sym typeface="Roboto"/>
                <a:hlinkClick r:id="rId5">
                  <a:extLst>
                    <a:ext uri="{A12FA001-AC4F-418D-AE19-62706E023703}">
                      <ahyp:hlinkClr val="tx"/>
                    </a:ext>
                  </a:extLst>
                </a:hlinkClick>
              </a:rPr>
              <a:t>Interface</a:t>
            </a:r>
            <a:r>
              <a:rPr lang="en" sz="1200">
                <a:solidFill>
                  <a:srgbClr val="111111"/>
                </a:solidFill>
                <a:highlight>
                  <a:srgbClr val="FFFFFF"/>
                </a:highlight>
                <a:latin typeface="Roboto"/>
                <a:ea typeface="Roboto"/>
                <a:cs typeface="Roboto"/>
                <a:sym typeface="Roboto"/>
              </a:rPr>
              <a:t> (41)</a:t>
            </a:r>
            <a:endParaRPr sz="1200">
              <a:solidFill>
                <a:srgbClr val="111111"/>
              </a:solidFill>
              <a:highlight>
                <a:srgbClr val="FFFFFF"/>
              </a:highlight>
              <a:latin typeface="Roboto"/>
              <a:ea typeface="Roboto"/>
              <a:cs typeface="Roboto"/>
              <a:sym typeface="Roboto"/>
            </a:endParaRPr>
          </a:p>
          <a:p>
            <a:pPr indent="-311150" lvl="0" marL="457200" rtl="0" algn="l">
              <a:spcBef>
                <a:spcPts val="0"/>
              </a:spcBef>
              <a:spcAft>
                <a:spcPts val="0"/>
              </a:spcAft>
              <a:buClr>
                <a:srgbClr val="111111"/>
              </a:buClr>
              <a:buSzPts val="1300"/>
              <a:buChar char="●"/>
            </a:pPr>
            <a:r>
              <a:rPr lang="en" sz="1200">
                <a:solidFill>
                  <a:srgbClr val="111111"/>
                </a:solidFill>
                <a:highlight>
                  <a:srgbClr val="FFFFFF"/>
                </a:highlight>
                <a:uFill>
                  <a:noFill/>
                </a:uFill>
                <a:latin typeface="Roboto"/>
                <a:ea typeface="Roboto"/>
                <a:cs typeface="Roboto"/>
                <a:sym typeface="Roboto"/>
                <a:hlinkClick r:id="rId6">
                  <a:extLst>
                    <a:ext uri="{A12FA001-AC4F-418D-AE19-62706E023703}">
                      <ahyp:hlinkClr val="tx"/>
                    </a:ext>
                  </a:extLst>
                </a:hlinkClick>
              </a:rPr>
              <a:t>ERC</a:t>
            </a:r>
            <a:r>
              <a:rPr lang="en" sz="1200">
                <a:solidFill>
                  <a:srgbClr val="111111"/>
                </a:solidFill>
                <a:highlight>
                  <a:srgbClr val="FFFFFF"/>
                </a:highlight>
                <a:latin typeface="Roboto"/>
                <a:ea typeface="Roboto"/>
                <a:cs typeface="Roboto"/>
                <a:sym typeface="Roboto"/>
              </a:rPr>
              <a:t> (198)</a:t>
            </a:r>
            <a:endParaRPr sz="1200">
              <a:solidFill>
                <a:srgbClr val="111111"/>
              </a:solidFill>
              <a:highlight>
                <a:srgbClr val="FFFFFF"/>
              </a:highlight>
              <a:latin typeface="Roboto"/>
              <a:ea typeface="Roboto"/>
              <a:cs typeface="Roboto"/>
              <a:sym typeface="Roboto"/>
            </a:endParaRPr>
          </a:p>
          <a:p>
            <a:pPr indent="-311150" lvl="0" marL="457200" rtl="0" algn="l">
              <a:spcBef>
                <a:spcPts val="0"/>
              </a:spcBef>
              <a:spcAft>
                <a:spcPts val="0"/>
              </a:spcAft>
              <a:buClr>
                <a:srgbClr val="111111"/>
              </a:buClr>
              <a:buSzPts val="1300"/>
              <a:buChar char="●"/>
            </a:pPr>
            <a:r>
              <a:rPr lang="en" u="sng">
                <a:solidFill>
                  <a:srgbClr val="111111"/>
                </a:solidFill>
                <a:highlight>
                  <a:srgbClr val="FFFFFF"/>
                </a:highlight>
                <a:latin typeface="Roboto"/>
                <a:ea typeface="Roboto"/>
                <a:cs typeface="Roboto"/>
                <a:sym typeface="Roboto"/>
                <a:hlinkClick r:id="rId7">
                  <a:extLst>
                    <a:ext uri="{A12FA001-AC4F-418D-AE19-62706E023703}">
                      <ahyp:hlinkClr val="tx"/>
                    </a:ext>
                  </a:extLst>
                </a:hlinkClick>
              </a:rPr>
              <a:t>Meta</a:t>
            </a:r>
            <a:r>
              <a:rPr lang="en">
                <a:solidFill>
                  <a:srgbClr val="111111"/>
                </a:solidFill>
                <a:highlight>
                  <a:srgbClr val="FFFFFF"/>
                </a:highlight>
                <a:latin typeface="Roboto"/>
                <a:ea typeface="Roboto"/>
                <a:cs typeface="Roboto"/>
                <a:sym typeface="Roboto"/>
              </a:rPr>
              <a:t> (18)</a:t>
            </a:r>
            <a:endParaRPr>
              <a:solidFill>
                <a:srgbClr val="111111"/>
              </a:solidFill>
              <a:highlight>
                <a:srgbClr val="FFFFFF"/>
              </a:highlight>
              <a:latin typeface="Roboto"/>
              <a:ea typeface="Roboto"/>
              <a:cs typeface="Roboto"/>
              <a:sym typeface="Roboto"/>
            </a:endParaRPr>
          </a:p>
          <a:p>
            <a:pPr indent="-311150" lvl="0" marL="457200" rtl="0" algn="l">
              <a:spcBef>
                <a:spcPts val="0"/>
              </a:spcBef>
              <a:spcAft>
                <a:spcPts val="0"/>
              </a:spcAft>
              <a:buClr>
                <a:srgbClr val="111111"/>
              </a:buClr>
              <a:buSzPts val="1300"/>
              <a:buChar char="●"/>
            </a:pPr>
            <a:r>
              <a:rPr lang="en">
                <a:solidFill>
                  <a:srgbClr val="111111"/>
                </a:solidFill>
                <a:highlight>
                  <a:srgbClr val="FFFFFF"/>
                </a:highlight>
                <a:uFill>
                  <a:noFill/>
                </a:uFill>
                <a:latin typeface="Roboto"/>
                <a:ea typeface="Roboto"/>
                <a:cs typeface="Roboto"/>
                <a:sym typeface="Roboto"/>
                <a:hlinkClick r:id="rId8">
                  <a:extLst>
                    <a:ext uri="{A12FA001-AC4F-418D-AE19-62706E023703}">
                      <ahyp:hlinkClr val="tx"/>
                    </a:ext>
                  </a:extLst>
                </a:hlinkClick>
              </a:rPr>
              <a:t>Informational</a:t>
            </a:r>
            <a:r>
              <a:rPr lang="en">
                <a:solidFill>
                  <a:srgbClr val="111111"/>
                </a:solidFill>
                <a:highlight>
                  <a:srgbClr val="FFFFFF"/>
                </a:highlight>
                <a:latin typeface="Roboto"/>
                <a:ea typeface="Roboto"/>
                <a:cs typeface="Roboto"/>
                <a:sym typeface="Roboto"/>
              </a:rPr>
              <a:t> (6)</a:t>
            </a:r>
            <a:endParaRPr>
              <a:solidFill>
                <a:srgbClr val="111111"/>
              </a:solidFill>
              <a:highlight>
                <a:srgbClr val="FFFFFF"/>
              </a:highlight>
              <a:latin typeface="Roboto"/>
              <a:ea typeface="Roboto"/>
              <a:cs typeface="Roboto"/>
              <a:sym typeface="Roboto"/>
            </a:endParaRPr>
          </a:p>
          <a:p>
            <a:pPr indent="0" lvl="0" marL="457200" rtl="0" algn="l">
              <a:spcBef>
                <a:spcPts val="11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1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What is ERC20</a:t>
            </a:r>
            <a:endParaRPr/>
          </a:p>
        </p:txBody>
      </p:sp>
      <p:sp>
        <p:nvSpPr>
          <p:cNvPr id="303" name="Google Shape;303;p17"/>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Tokens that are deployed on a chain using ERC 20 token standard </a:t>
            </a:r>
            <a:r>
              <a:rPr lang="en"/>
              <a:t>basically</a:t>
            </a:r>
            <a:r>
              <a:rPr lang="en"/>
              <a:t> its a smart contract.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1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ERC-20</a:t>
            </a:r>
            <a:endParaRPr/>
          </a:p>
        </p:txBody>
      </p:sp>
      <p:sp>
        <p:nvSpPr>
          <p:cNvPr id="309" name="Google Shape;309;p18"/>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Standar berikut memungkinkan penerapan API standar untuk token dalam kontrak pintar. Standar ini menyediakan fungsionalitas dasar untuk mentransfer token, serta memungkinkan token disetujui sehingga dapat dibelanjakan oleh pihak ketiga on-chain lainnya.</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ERC-677</a:t>
            </a:r>
            <a:endParaRPr/>
          </a:p>
        </p:txBody>
      </p:sp>
      <p:sp>
        <p:nvSpPr>
          <p:cNvPr id="315" name="Google Shape;315;p19"/>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M</a:t>
            </a:r>
            <a:r>
              <a:rPr lang="en"/>
              <a:t>enambahkan fungsi baru ke kontrak token ERC20, transferAndCall yang dapat dipanggil untuk mentransfer token ke kontrak dan kemudian memanggil kontrak dengan data tambahan yang disediakan. Setelah token ditransfer, kontrak token memanggil fungsi kontrak penerima onTokenTransfer(address,uint256,bytes) dan memicu transfer peristiwa(alamat,alamat,uint,byte), mengikuti konvensi yang ditetapkan dalam ERC223.</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2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ERC-777</a:t>
            </a:r>
            <a:endParaRPr/>
          </a:p>
        </p:txBody>
      </p:sp>
      <p:sp>
        <p:nvSpPr>
          <p:cNvPr id="321" name="Google Shape;321;p20"/>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Standar ini mendefinisikan cara baru untuk berinteraksi dengan kontrak token sambil tetap kompatibel dengan ERC-20.</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Dalam hal ini </a:t>
            </a:r>
            <a:r>
              <a:rPr lang="en"/>
              <a:t>mendefinisikan fitur-fitur canggih untuk berinteraksi dengan token. Yaitu, operator untuk mengirim token atas nama alamat lain—kontrak atau akun reguler—dan mengirim/menerima kait untuk menawarkan pemegang token kontrol lebih besar atas token mereka.</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Disini </a:t>
            </a:r>
            <a:r>
              <a:rPr lang="en"/>
              <a:t>memanfaatkan ERC-1820 untuk mengetahui apakah dan di mana harus memberi tahu kontrak dan alamat reguler ketika mereka menerima token serta untuk memungkinkan kompatibilitas dengan kontrak yang sudah digunakan.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21"/>
          <p:cNvSpPr txBox="1"/>
          <p:nvPr>
            <p:ph type="title"/>
          </p:nvPr>
        </p:nvSpPr>
        <p:spPr>
          <a:xfrm>
            <a:off x="1323850" y="2072100"/>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Manually creating ERC-20 Token</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